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22" r:id="rId4"/>
    <p:sldId id="1023" r:id="rId5"/>
    <p:sldId id="1040" r:id="rId6"/>
    <p:sldId id="1024" r:id="rId7"/>
    <p:sldId id="102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2. how many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how much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oranges does she want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想要多少个橙子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are the oranges?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橙子多少钱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0829" y="1127953"/>
            <a:ext cx="2143978" cy="572855"/>
          </a:xfrm>
          <a:prstGeom prst="rect">
            <a:avLst/>
          </a:prstGeom>
        </p:spPr>
      </p:pic>
      <p:pic>
        <p:nvPicPr>
          <p:cNvPr id="5" name="gyy28.jpg" descr="id:21474940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1891637"/>
            <a:ext cx="3312368" cy="284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4" y="1196752"/>
            <a:ext cx="11449272" cy="3600400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2558" y="1052736"/>
            <a:ext cx="2912110" cy="752475"/>
          </a:xfrm>
          <a:prstGeom prst="rect">
            <a:avLst/>
          </a:prstGeom>
        </p:spPr>
      </p:pic>
      <p:pic>
        <p:nvPicPr>
          <p:cNvPr id="6" name="M2语法2.EPS" descr="id:2147494105;FounderCES"/>
          <p:cNvPicPr/>
          <p:nvPr/>
        </p:nvPicPr>
        <p:blipFill>
          <a:blip r:embed="rId4">
            <a:clrChange>
              <a:clrFrom>
                <a:srgbClr val="E1F5FE"/>
              </a:clrFrom>
              <a:clrTo>
                <a:srgbClr val="E1F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1979783"/>
            <a:ext cx="10799445" cy="243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4" y="1340768"/>
            <a:ext cx="11449272" cy="40324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用于对可数名词的数量进行提问，基本结构为：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＋一般疑问句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也可以对数量进行提问，但针对的是不可数名词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        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还可以用来询问物品的价格，意为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多少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，后面接可数名词单数或不可数名词时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动词用单数；后面接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可数名词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动词用复数。如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拓展-双.EPS" descr="id:21474941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3489424"/>
            <a:ext cx="847090" cy="37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4" y="1268760"/>
            <a:ext cx="11449272" cy="38164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schoolbags?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这些书包多少钱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ninety-eight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hamburger?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这个汉堡包多少钱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twenty-seven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48590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这杯咖啡多少钱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cup of coffee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他们需要多少咖啡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coffee do they need?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这些黑色的书包多少钱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 black schoolbags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25397"/>
            <a:ext cx="2205960" cy="6372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50590" y="2996952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How        much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590" y="4293096"/>
            <a:ext cx="2569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How        much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8052" y="5589240"/>
            <a:ext cx="2390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How       much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price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价格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these watermelons?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_______ 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watermelons?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wrote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emails last night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write last night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my family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_______people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_______in your family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370541"/>
            <a:ext cx="332969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How </a:t>
            </a:r>
            <a:r>
              <a:rPr lang="en-US" altLang="zh-CN" smtClean="0">
                <a:cs typeface="Times New Roman" panose="02020603050405020304" pitchFamily="18" charset="0"/>
              </a:rPr>
              <a:t>     much      </a:t>
            </a:r>
            <a:r>
              <a:rPr lang="en-US" altLang="zh-CN" dirty="0" smtClean="0">
                <a:cs typeface="Times New Roman" panose="02020603050405020304" pitchFamily="18" charset="0"/>
              </a:rPr>
              <a:t>are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2830" y="3727480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How     </a:t>
            </a:r>
            <a:r>
              <a:rPr lang="en-US" altLang="zh-CN" dirty="0"/>
              <a:t>many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50990" y="3683766"/>
            <a:ext cx="6848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did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6878" y="5049898"/>
            <a:ext cx="24801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How </a:t>
            </a:r>
            <a:r>
              <a:rPr lang="en-US" altLang="zh-CN" dirty="0" smtClean="0"/>
              <a:t>       many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393302" y="4942176"/>
            <a:ext cx="21834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cs typeface="Times New Roman" panose="02020603050405020304" pitchFamily="18" charset="0"/>
              </a:rPr>
              <a:t>are        </a:t>
            </a:r>
            <a:r>
              <a:rPr lang="en-US" altLang="zh-CN" dirty="0">
                <a:cs typeface="Times New Roman" panose="02020603050405020304" pitchFamily="18" charset="0"/>
              </a:rPr>
              <a:t>there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401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401</cp:revision>
  <dcterms:created xsi:type="dcterms:W3CDTF">2020-11-06T05:24:00Z</dcterms:created>
  <dcterms:modified xsi:type="dcterms:W3CDTF">2025-06-15T10:42:11Z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